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4815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31A2D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900113"/>
            <a:ext cx="1120080" cy="4953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12777490" y="876300"/>
            <a:ext cx="4367510" cy="542925"/>
          </a:xfrm>
          <a:prstGeom prst="roundRect">
            <a:avLst>
              <a:gd name="adj" fmla="val 50000"/>
            </a:avLst>
          </a:prstGeom>
          <a:ln w="9525">
            <a:solidFill>
              <a:srgbClr val="FFFFFF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2"/>
          <p:cNvSpPr/>
          <p:nvPr/>
        </p:nvSpPr>
        <p:spPr>
          <a:xfrm>
            <a:off x="12964327" y="1000125"/>
            <a:ext cx="411033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324" dirty="0">
                <a:solidFill>
                  <a:srgbClr val="FFFFFF">
                    <a:alpha val="7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INDUSTRY BRIEFING · 2026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1143000" y="2778175"/>
            <a:ext cx="1314640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39B5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 &amp; STRATEGY FOR BEER DISTRIBUTORS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1143000" y="3397300"/>
            <a:ext cx="13146405" cy="18255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6900" b="1" kern="0" spc="-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State of Sales Execution in Beverage Distribution</a:t>
            </a:r>
            <a:endParaRPr lang="en-US" sz="6900" dirty="0"/>
          </a:p>
        </p:txBody>
      </p:sp>
      <p:sp>
        <p:nvSpPr>
          <p:cNvPr id="9" name="Text 5"/>
          <p:cNvSpPr/>
          <p:nvPr/>
        </p:nvSpPr>
        <p:spPr>
          <a:xfrm>
            <a:off x="1143000" y="5546675"/>
            <a:ext cx="11576685" cy="163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3000" dirty="0">
                <a:solidFill>
                  <a:srgbClr val="FFFFFF">
                    <a:alpha val="8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four billion dollars in tracked sales reveals about the widening gap between the best distributor teams and everyone else.</a:t>
            </a:r>
            <a:endParaRPr lang="en-US" sz="3000" dirty="0"/>
          </a:p>
        </p:txBody>
      </p:sp>
      <p:sp>
        <p:nvSpPr>
          <p:cNvPr id="10" name="Shape 6"/>
          <p:cNvSpPr/>
          <p:nvPr/>
        </p:nvSpPr>
        <p:spPr>
          <a:xfrm>
            <a:off x="3424833" y="8505825"/>
            <a:ext cx="9525" cy="904875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1143000" y="8505825"/>
            <a:ext cx="1900833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$4B</a:t>
            </a:r>
            <a:endParaRPr lang="en-US" sz="3900" dirty="0"/>
          </a:p>
        </p:txBody>
      </p:sp>
      <p:sp>
        <p:nvSpPr>
          <p:cNvPr id="12" name="Text 8"/>
          <p:cNvSpPr/>
          <p:nvPr/>
        </p:nvSpPr>
        <p:spPr>
          <a:xfrm>
            <a:off x="1143000" y="9115425"/>
            <a:ext cx="1900833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72" dirty="0">
                <a:solidFill>
                  <a:srgbClr val="FFFFFF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sales tracked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6090940" y="8505825"/>
            <a:ext cx="9525" cy="904875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/>
          <p:nvPr/>
        </p:nvSpPr>
        <p:spPr>
          <a:xfrm>
            <a:off x="3891558" y="8505825"/>
            <a:ext cx="1818382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2,500+</a:t>
            </a:r>
            <a:endParaRPr lang="en-US" sz="3900" dirty="0"/>
          </a:p>
        </p:txBody>
      </p:sp>
      <p:sp>
        <p:nvSpPr>
          <p:cNvPr id="15" name="Text 11"/>
          <p:cNvSpPr/>
          <p:nvPr/>
        </p:nvSpPr>
        <p:spPr>
          <a:xfrm>
            <a:off x="3891558" y="9115425"/>
            <a:ext cx="1818382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72" dirty="0">
                <a:solidFill>
                  <a:srgbClr val="FFFFFF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Front-line reps</a:t>
            </a:r>
            <a:endParaRPr lang="en-US" sz="1800" dirty="0"/>
          </a:p>
        </p:txBody>
      </p:sp>
      <p:sp>
        <p:nvSpPr>
          <p:cNvPr id="16" name="Shape 12"/>
          <p:cNvSpPr/>
          <p:nvPr/>
        </p:nvSpPr>
        <p:spPr>
          <a:xfrm>
            <a:off x="8393757" y="8505825"/>
            <a:ext cx="9525" cy="904875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3"/>
          <p:cNvSpPr/>
          <p:nvPr/>
        </p:nvSpPr>
        <p:spPr>
          <a:xfrm>
            <a:off x="6557665" y="8505825"/>
            <a:ext cx="1455093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55+</a:t>
            </a:r>
            <a:endParaRPr lang="en-US" sz="3900" dirty="0"/>
          </a:p>
        </p:txBody>
      </p:sp>
      <p:sp>
        <p:nvSpPr>
          <p:cNvPr id="18" name="Text 14"/>
          <p:cNvSpPr/>
          <p:nvPr/>
        </p:nvSpPr>
        <p:spPr>
          <a:xfrm>
            <a:off x="6557665" y="9115425"/>
            <a:ext cx="1455093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72" dirty="0">
                <a:solidFill>
                  <a:srgbClr val="FFFFFF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Distributors</a:t>
            </a:r>
            <a:endParaRPr lang="en-US" sz="1800" dirty="0"/>
          </a:p>
        </p:txBody>
      </p:sp>
      <p:sp>
        <p:nvSpPr>
          <p:cNvPr id="19" name="Text 15"/>
          <p:cNvSpPr/>
          <p:nvPr/>
        </p:nvSpPr>
        <p:spPr>
          <a:xfrm>
            <a:off x="8860482" y="8505825"/>
            <a:ext cx="1458367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100+</a:t>
            </a:r>
            <a:endParaRPr lang="en-US" sz="3900" dirty="0"/>
          </a:p>
        </p:txBody>
      </p:sp>
      <p:sp>
        <p:nvSpPr>
          <p:cNvPr id="20" name="Text 16"/>
          <p:cNvSpPr/>
          <p:nvPr/>
        </p:nvSpPr>
        <p:spPr>
          <a:xfrm>
            <a:off x="8860482" y="9115425"/>
            <a:ext cx="1458367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72" dirty="0">
                <a:solidFill>
                  <a:srgbClr val="FFFFFF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 plans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1009650"/>
            <a:ext cx="381000" cy="28575"/>
          </a:xfrm>
          <a:prstGeom prst="rect">
            <a:avLst/>
          </a:prstGeom>
          <a:solidFill>
            <a:srgbClr val="39B54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95450" y="876300"/>
            <a:ext cx="4869473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288" dirty="0">
                <a:solidFill>
                  <a:srgbClr val="7F8A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PRESSURE ON THE FLOOR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143000" y="1552575"/>
            <a:ext cx="14716125" cy="675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650" b="1" kern="0" spc="-70" dirty="0">
                <a:solidFill>
                  <a:srgbClr val="1A20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pressures on every distributor sales team</a:t>
            </a:r>
            <a:endParaRPr lang="en-US" sz="4650" dirty="0"/>
          </a:p>
        </p:txBody>
      </p:sp>
      <p:sp>
        <p:nvSpPr>
          <p:cNvPr id="5" name="Text 3"/>
          <p:cNvSpPr/>
          <p:nvPr/>
        </p:nvSpPr>
        <p:spPr>
          <a:xfrm>
            <a:off x="1143000" y="3028504"/>
            <a:ext cx="5075377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90" dirty="0">
                <a:solidFill>
                  <a:srgbClr val="1C75B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1143000" y="3590479"/>
            <a:ext cx="4927550" cy="38100"/>
          </a:xfrm>
          <a:prstGeom prst="rect">
            <a:avLst/>
          </a:prstGeom>
          <a:solidFill>
            <a:srgbClr val="E3E7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143000" y="3933379"/>
            <a:ext cx="5075377" cy="89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3000" b="1" kern="0" spc="-30" dirty="0">
                <a:solidFill>
                  <a:srgbClr val="1A20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 turnover keeps resetting the route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1143000" y="4996309"/>
            <a:ext cx="5075377" cy="21239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6000"/>
              </a:lnSpc>
              <a:buNone/>
            </a:pPr>
            <a:r>
              <a:rPr lang="en-US" sz="2250" dirty="0">
                <a:solidFill>
                  <a:srgbClr val="5B6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people who carry your customer relationships keep walking out the door. Every exit erases years of route knowledge that lived in one rep's head.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6680150" y="3028504"/>
            <a:ext cx="5075377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90" dirty="0">
                <a:solidFill>
                  <a:srgbClr val="1C75B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680150" y="3590479"/>
            <a:ext cx="4927550" cy="38100"/>
          </a:xfrm>
          <a:prstGeom prst="rect">
            <a:avLst/>
          </a:prstGeom>
          <a:solidFill>
            <a:srgbClr val="E3E7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680150" y="3933379"/>
            <a:ext cx="5075377" cy="89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3000" b="1" kern="0" spc="-30" dirty="0">
                <a:solidFill>
                  <a:srgbClr val="1A20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 still runs on spreadsheets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6680150" y="4996309"/>
            <a:ext cx="5075377" cy="21239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46000"/>
              </a:lnSpc>
              <a:buNone/>
            </a:pPr>
            <a:r>
              <a:rPr lang="en-US" sz="2250" dirty="0">
                <a:solidFill>
                  <a:srgbClr val="5B6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Objectives, incentives, and supplier programs live in tabs no one fully trusts — updated by hand, shared late, and out of date by the time they hit the street.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12217301" y="3028504"/>
            <a:ext cx="5075377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90" dirty="0">
                <a:solidFill>
                  <a:srgbClr val="1C75B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2217301" y="3590479"/>
            <a:ext cx="4927550" cy="38100"/>
          </a:xfrm>
          <a:prstGeom prst="rect">
            <a:avLst/>
          </a:prstGeom>
          <a:solidFill>
            <a:srgbClr val="E3E7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2217301" y="3933379"/>
            <a:ext cx="5075377" cy="89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3000" b="1" kern="0" spc="-30" dirty="0">
                <a:solidFill>
                  <a:srgbClr val="1A20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Reps don't know where they stand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12217301" y="4996309"/>
            <a:ext cx="5075377" cy="17067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6000"/>
              </a:lnSpc>
              <a:buNone/>
            </a:pPr>
            <a:r>
              <a:rPr lang="en-US" sz="2250" dirty="0">
                <a:solidFill>
                  <a:srgbClr val="5B6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a rep "how am I doing, and what matters next?" Most can't answer it on the spot — so the day gets sold on instinct instead of the plan.</a:t>
            </a:r>
            <a:endParaRPr lang="en-US" sz="2250" dirty="0"/>
          </a:p>
        </p:txBody>
      </p:sp>
      <p:sp>
        <p:nvSpPr>
          <p:cNvPr id="17" name="Text 15"/>
          <p:cNvSpPr/>
          <p:nvPr/>
        </p:nvSpPr>
        <p:spPr>
          <a:xfrm>
            <a:off x="16206043" y="9458325"/>
            <a:ext cx="1015157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180" dirty="0">
                <a:solidFill>
                  <a:srgbClr val="AAB2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07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1009650"/>
            <a:ext cx="381000" cy="28575"/>
          </a:xfrm>
          <a:prstGeom prst="rect">
            <a:avLst/>
          </a:prstGeom>
          <a:solidFill>
            <a:srgbClr val="39B54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95450" y="876300"/>
            <a:ext cx="3263412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288" dirty="0">
                <a:solidFill>
                  <a:srgbClr val="7F8A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DATA PARADOX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143000" y="2337941"/>
            <a:ext cx="7456170" cy="13135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650" b="1" kern="0" spc="-70" dirty="0">
                <a:solidFill>
                  <a:srgbClr val="1A20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data than ever, less direction than ever</a:t>
            </a:r>
            <a:endParaRPr lang="en-US" sz="4650" dirty="0"/>
          </a:p>
        </p:txBody>
      </p:sp>
      <p:sp>
        <p:nvSpPr>
          <p:cNvPr id="5" name="Text 3"/>
          <p:cNvSpPr/>
          <p:nvPr/>
        </p:nvSpPr>
        <p:spPr>
          <a:xfrm>
            <a:off x="1143000" y="3956298"/>
            <a:ext cx="7456170" cy="1916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2550" dirty="0">
                <a:solidFill>
                  <a:srgbClr val="3F49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 reports, supplier programs, rep notes, spreadsheet after spreadsheet — the average distributor sits on more performance data than at any point in the industry's history.</a:t>
            </a:r>
            <a:endParaRPr lang="en-US" sz="2550" dirty="0"/>
          </a:p>
        </p:txBody>
      </p:sp>
      <p:sp>
        <p:nvSpPr>
          <p:cNvPr id="6" name="Shape 4"/>
          <p:cNvSpPr/>
          <p:nvPr/>
        </p:nvSpPr>
        <p:spPr>
          <a:xfrm>
            <a:off x="1143000" y="6329809"/>
            <a:ext cx="7920930" cy="19050"/>
          </a:xfrm>
          <a:prstGeom prst="rect">
            <a:avLst/>
          </a:prstGeom>
          <a:solidFill>
            <a:srgbClr val="E3E7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143000" y="6767959"/>
            <a:ext cx="1930598" cy="8267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6900" b="1" kern="0" spc="-138" dirty="0">
                <a:solidFill>
                  <a:srgbClr val="3E51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~0%</a:t>
            </a:r>
            <a:endParaRPr lang="en-US" sz="6900" dirty="0"/>
          </a:p>
        </p:txBody>
      </p:sp>
      <p:sp>
        <p:nvSpPr>
          <p:cNvPr id="8" name="Text 6"/>
          <p:cNvSpPr/>
          <p:nvPr/>
        </p:nvSpPr>
        <p:spPr>
          <a:xfrm>
            <a:off x="3264098" y="7158484"/>
            <a:ext cx="4512945" cy="1238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250" dirty="0">
                <a:solidFill>
                  <a:srgbClr val="5B6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it reaches the rep on the route in a form they can actually act on before the next stop.</a:t>
            </a:r>
            <a:endParaRPr lang="en-US" sz="2250" dirty="0"/>
          </a:p>
        </p:txBody>
      </p:sp>
      <p:sp>
        <p:nvSpPr>
          <p:cNvPr id="9" name="Shape 7"/>
          <p:cNvSpPr/>
          <p:nvPr/>
        </p:nvSpPr>
        <p:spPr>
          <a:xfrm>
            <a:off x="9978330" y="2959447"/>
            <a:ext cx="7166521" cy="4777680"/>
          </a:xfrm>
          <a:prstGeom prst="roundRect">
            <a:avLst>
              <a:gd name="adj" fmla="val 3190"/>
            </a:avLst>
          </a:prstGeom>
          <a:ln/>
          <a:effectLst>
            <a:outerShdw blurRad="571500" dist="228600" dir="5400000" algn="bl" rotWithShape="0">
              <a:srgbClr val="141C38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8330" y="2959447"/>
            <a:ext cx="7166521" cy="477768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6199495" y="9458325"/>
            <a:ext cx="102170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180" dirty="0">
                <a:solidFill>
                  <a:srgbClr val="AAB2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07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3E51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1009650"/>
            <a:ext cx="381000" cy="28575"/>
          </a:xfrm>
          <a:prstGeom prst="rect">
            <a:avLst/>
          </a:prstGeom>
          <a:solidFill>
            <a:srgbClr val="39B54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95450" y="876300"/>
            <a:ext cx="4916365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288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BENCHMARK SHOWS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143000" y="3736479"/>
            <a:ext cx="7220712" cy="12311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350" b="1" kern="0" spc="-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gap between top and average is widening</a:t>
            </a:r>
            <a:endParaRPr lang="en-US" sz="4350" dirty="0"/>
          </a:p>
        </p:txBody>
      </p:sp>
      <p:sp>
        <p:nvSpPr>
          <p:cNvPr id="5" name="Text 3"/>
          <p:cNvSpPr/>
          <p:nvPr/>
        </p:nvSpPr>
        <p:spPr>
          <a:xfrm>
            <a:off x="1143000" y="5234285"/>
            <a:ext cx="7220712" cy="1916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2550" dirty="0">
                <a:solidFill>
                  <a:srgbClr val="FFFFFF">
                    <a:alpha val="78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operators now grow gross profit faster than their price increases </a:t>
            </a:r>
            <a:r>
              <a:rPr lang="en-US" sz="2550" i="1" dirty="0">
                <a:solidFill>
                  <a:srgbClr val="FFFFFF">
                    <a:alpha val="78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</a:t>
            </a:r>
            <a:r>
              <a:rPr lang="en-US" sz="2550" dirty="0">
                <a:solidFill>
                  <a:srgbClr val="FFFFFF">
                    <a:alpha val="78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faster than the premiumization their market is seeing. The field, running the old way, is standing still.</a:t>
            </a:r>
            <a:endParaRPr lang="en-US" sz="25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0" y="3284786"/>
            <a:ext cx="8229600" cy="427925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190268" y="9458325"/>
            <a:ext cx="1030932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180" dirty="0">
                <a:solidFill>
                  <a:srgbClr val="FFFFFF">
                    <a:alpha val="4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07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1009650"/>
            <a:ext cx="381000" cy="28575"/>
          </a:xfrm>
          <a:prstGeom prst="rect">
            <a:avLst/>
          </a:prstGeom>
          <a:solidFill>
            <a:srgbClr val="39B54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95450" y="876300"/>
            <a:ext cx="6088673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288" dirty="0">
                <a:solidFill>
                  <a:srgbClr val="7F8A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LEADERS DO DIFFERENTLY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143000" y="1552575"/>
            <a:ext cx="14716125" cy="675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650" b="1" kern="0" spc="-70" dirty="0">
                <a:solidFill>
                  <a:srgbClr val="1A20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separates the top performers</a:t>
            </a:r>
            <a:endParaRPr lang="en-US" sz="4650" dirty="0"/>
          </a:p>
        </p:txBody>
      </p:sp>
      <p:sp>
        <p:nvSpPr>
          <p:cNvPr id="5" name="Text 3"/>
          <p:cNvSpPr/>
          <p:nvPr/>
        </p:nvSpPr>
        <p:spPr>
          <a:xfrm>
            <a:off x="1143000" y="3028504"/>
            <a:ext cx="5075377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90" dirty="0">
                <a:solidFill>
                  <a:srgbClr val="39B54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1143000" y="3590479"/>
            <a:ext cx="4927550" cy="38100"/>
          </a:xfrm>
          <a:prstGeom prst="rect">
            <a:avLst/>
          </a:prstGeom>
          <a:solidFill>
            <a:srgbClr val="E3E7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143000" y="3933379"/>
            <a:ext cx="5075377" cy="89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3000" b="1" kern="0" spc="-30" dirty="0">
                <a:solidFill>
                  <a:srgbClr val="1A20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objectives, every period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1143000" y="4996309"/>
            <a:ext cx="5075377" cy="17067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46000"/>
              </a:lnSpc>
              <a:buNone/>
            </a:pPr>
            <a:r>
              <a:rPr lang="en-US" sz="2250" dirty="0">
                <a:solidFill>
                  <a:srgbClr val="5B6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rep walks in knowing the two or three moves that matter right now — not a 40-tab workbook, just this period's plan.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6680150" y="3028504"/>
            <a:ext cx="5075377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90" dirty="0">
                <a:solidFill>
                  <a:srgbClr val="39B54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680150" y="3590479"/>
            <a:ext cx="4927550" cy="38100"/>
          </a:xfrm>
          <a:prstGeom prst="rect">
            <a:avLst/>
          </a:prstGeom>
          <a:solidFill>
            <a:srgbClr val="E3E7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680150" y="3933379"/>
            <a:ext cx="5075377" cy="4647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3000" b="1" kern="0" spc="-30" dirty="0">
                <a:solidFill>
                  <a:srgbClr val="1A20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always know the score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6680150" y="4569619"/>
            <a:ext cx="5075377" cy="17067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46000"/>
              </a:lnSpc>
              <a:buNone/>
            </a:pPr>
            <a:r>
              <a:rPr lang="en-US" sz="2250" dirty="0">
                <a:solidFill>
                  <a:srgbClr val="5B6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they stand against goal — by gross profit, by volume, by route — is in their hand, updated daily, no one has to ask.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12217301" y="3028504"/>
            <a:ext cx="5075377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90" dirty="0">
                <a:solidFill>
                  <a:srgbClr val="39B54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2217301" y="3590479"/>
            <a:ext cx="4927550" cy="38100"/>
          </a:xfrm>
          <a:prstGeom prst="rect">
            <a:avLst/>
          </a:prstGeom>
          <a:solidFill>
            <a:srgbClr val="E3E7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2217301" y="3933379"/>
            <a:ext cx="5075377" cy="89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3000" b="1" kern="0" spc="-30" dirty="0">
                <a:solidFill>
                  <a:srgbClr val="1A20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sell to profit, not just cases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12217301" y="4996309"/>
            <a:ext cx="5075377" cy="17067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46000"/>
              </a:lnSpc>
              <a:buNone/>
            </a:pPr>
            <a:r>
              <a:rPr lang="en-US" sz="2250" dirty="0">
                <a:solidFill>
                  <a:srgbClr val="5B6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Volume is the habit; gross profit per case is the scoreboard. The leaders manage the mix, and the margin follows.</a:t>
            </a:r>
            <a:endParaRPr lang="en-US" sz="2250" dirty="0"/>
          </a:p>
        </p:txBody>
      </p:sp>
      <p:sp>
        <p:nvSpPr>
          <p:cNvPr id="17" name="Text 15"/>
          <p:cNvSpPr/>
          <p:nvPr/>
        </p:nvSpPr>
        <p:spPr>
          <a:xfrm>
            <a:off x="16193988" y="9458325"/>
            <a:ext cx="1027212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180" dirty="0">
                <a:solidFill>
                  <a:srgbClr val="AAB2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07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578025"/>
            <a:ext cx="1290489" cy="60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43000" y="2568625"/>
            <a:ext cx="7572213" cy="1272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500" b="1" kern="0" spc="-67" dirty="0">
                <a:solidFill>
                  <a:srgbClr val="1A20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VXP turns execution into a system</a:t>
            </a:r>
            <a:endParaRPr lang="en-US" sz="4500" dirty="0"/>
          </a:p>
        </p:txBody>
      </p:sp>
      <p:sp>
        <p:nvSpPr>
          <p:cNvPr id="4" name="Text 1"/>
          <p:cNvSpPr/>
          <p:nvPr/>
        </p:nvSpPr>
        <p:spPr>
          <a:xfrm>
            <a:off x="1143000" y="4069705"/>
            <a:ext cx="7063740" cy="14467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2550" dirty="0">
                <a:solidFill>
                  <a:srgbClr val="3F49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operating system top distributors run on — objectives, incentives, and profit targets in every rep's hand, scored daily.</a:t>
            </a:r>
            <a:endParaRPr lang="en-US" sz="2550" dirty="0"/>
          </a:p>
        </p:txBody>
      </p:sp>
      <p:sp>
        <p:nvSpPr>
          <p:cNvPr id="5" name="Text 2"/>
          <p:cNvSpPr/>
          <p:nvPr/>
        </p:nvSpPr>
        <p:spPr>
          <a:xfrm>
            <a:off x="1143000" y="6123131"/>
            <a:ext cx="7572213" cy="116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9900" b="1" kern="0" spc="-198" dirty="0">
                <a:solidFill>
                  <a:srgbClr val="39B5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+1.5 – 3%</a:t>
            </a:r>
            <a:endParaRPr lang="en-US" sz="9900" dirty="0"/>
          </a:p>
        </p:txBody>
      </p:sp>
      <p:sp>
        <p:nvSpPr>
          <p:cNvPr id="6" name="Text 3"/>
          <p:cNvSpPr/>
          <p:nvPr/>
        </p:nvSpPr>
        <p:spPr>
          <a:xfrm>
            <a:off x="1143000" y="7276654"/>
            <a:ext cx="6278880" cy="16609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2000"/>
              </a:lnSpc>
              <a:buNone/>
            </a:pPr>
            <a:r>
              <a:rPr lang="en-US" sz="2250" dirty="0">
                <a:solidFill>
                  <a:srgbClr val="5B6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faster gross profit growth for VXP clients — above their typical price-increase earnings, and above the premiumization their market is seeing. It falls to the bottom line faster.</a:t>
            </a:r>
            <a:endParaRPr lang="en-US" sz="22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0463" y="3499842"/>
            <a:ext cx="7964388" cy="347766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6190863" y="9458325"/>
            <a:ext cx="1030337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180" dirty="0">
                <a:solidFill>
                  <a:srgbClr val="AAB2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/ 07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3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alphaModFix amt="16000"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31A2D">
              <a:alpha val="86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1143000" y="2509391"/>
            <a:ext cx="381000" cy="28575"/>
          </a:xfrm>
          <a:prstGeom prst="rect">
            <a:avLst/>
          </a:prstGeom>
          <a:solidFill>
            <a:srgbClr val="39B54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695449" y="2376041"/>
            <a:ext cx="2712427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288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NEXT STEP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1143000" y="3014216"/>
            <a:ext cx="9025890" cy="13135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650" b="1" kern="0" spc="-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where your team sits against the field</a:t>
            </a:r>
            <a:endParaRPr lang="en-US" sz="4650" dirty="0"/>
          </a:p>
        </p:txBody>
      </p:sp>
      <p:sp>
        <p:nvSpPr>
          <p:cNvPr id="7" name="Text 4"/>
          <p:cNvSpPr/>
          <p:nvPr/>
        </p:nvSpPr>
        <p:spPr>
          <a:xfrm>
            <a:off x="1143000" y="4594473"/>
            <a:ext cx="7456170" cy="1916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2550" dirty="0">
                <a:solidFill>
                  <a:srgbClr val="FFFFFF">
                    <a:alpha val="8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a benchmark review. We'll show you how your sales model would look — and perform — inside VXP, measured against $4B in tracked distributor sales.</a:t>
            </a:r>
            <a:endParaRPr lang="en-US" sz="2550" dirty="0"/>
          </a:p>
        </p:txBody>
      </p:sp>
      <p:sp>
        <p:nvSpPr>
          <p:cNvPr id="8" name="Shape 5"/>
          <p:cNvSpPr/>
          <p:nvPr/>
        </p:nvSpPr>
        <p:spPr>
          <a:xfrm>
            <a:off x="1143000" y="7178998"/>
            <a:ext cx="5562600" cy="942975"/>
          </a:xfrm>
          <a:prstGeom prst="roundRect">
            <a:avLst>
              <a:gd name="adj" fmla="val 12121"/>
            </a:avLst>
          </a:prstGeom>
          <a:solidFill>
            <a:srgbClr val="39B54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562100" y="7426648"/>
            <a:ext cx="4334608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a benchmark review</a:t>
            </a:r>
            <a:endParaRPr lang="en-US" sz="27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54051" y="7507610"/>
            <a:ext cx="323850" cy="32385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12039600" y="2523827"/>
            <a:ext cx="3733800" cy="4562921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/>
          <a:effectLst>
            <a:outerShdw blurRad="571500" dist="2286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82500" y="2866727"/>
            <a:ext cx="3048000" cy="387712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2234714" y="7391549"/>
            <a:ext cx="34438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kern="0" spc="45" dirty="0">
                <a:solidFill>
                  <a:srgbClr val="FFFFFF">
                    <a:alpha val="7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to start your review</a:t>
            </a:r>
            <a:endParaRPr lang="en-US" sz="22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00" y="9334500"/>
            <a:ext cx="947737" cy="4191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540</Words>
  <Application>Microsoft Office PowerPoint</Application>
  <PresentationFormat>Custom</PresentationFormat>
  <Paragraphs>63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PptxGenJS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keywords/>
  <dc:description/>
  <cp:lastModifiedBy>Amber Kaufman</cp:lastModifiedBy>
  <cp:revision>3</cp:revision>
  <dcterms:created xsi:type="dcterms:W3CDTF">2026-05-29T14:40:15Z</dcterms:created>
  <dcterms:modified xsi:type="dcterms:W3CDTF">2026-10-07T18:33:48Z</dcterms:modified>
  <cp:category/>
</cp:coreProperties>
</file>